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25"/>
  </p:notesMasterIdLst>
  <p:sldIdLst>
    <p:sldId id="326" r:id="rId2"/>
    <p:sldId id="257" r:id="rId3"/>
    <p:sldId id="261" r:id="rId4"/>
    <p:sldId id="266" r:id="rId5"/>
    <p:sldId id="268" r:id="rId6"/>
    <p:sldId id="274" r:id="rId7"/>
    <p:sldId id="328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29" r:id="rId18"/>
    <p:sldId id="339" r:id="rId19"/>
    <p:sldId id="340" r:id="rId20"/>
    <p:sldId id="343" r:id="rId21"/>
    <p:sldId id="342" r:id="rId22"/>
    <p:sldId id="304" r:id="rId23"/>
    <p:sldId id="32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C0000"/>
    <a:srgbClr val="C2D69A"/>
    <a:srgbClr val="B5CD8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47991-D680-4578-B629-CF7472BCA94F}" type="doc">
      <dgm:prSet loTypeId="urn:microsoft.com/office/officeart/2005/8/layout/hierarchy4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B7EAF9B-DF46-434E-931E-8661C9839E11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139 детей с ОВЗ</a:t>
          </a:r>
          <a:endParaRPr lang="ru-RU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8C8E1-740C-4DF2-A9A3-EA619AC616D3}" type="parTrans" cxnId="{E3B7FD0F-7DF0-4C5D-91D3-103A5CE49444}">
      <dgm:prSet/>
      <dgm:spPr/>
      <dgm:t>
        <a:bodyPr/>
        <a:lstStyle/>
        <a:p>
          <a:endParaRPr lang="ru-RU"/>
        </a:p>
      </dgm:t>
    </dgm:pt>
    <dgm:pt modelId="{DE287B71-B913-45EC-810D-14D40DECA227}" type="sibTrans" cxnId="{E3B7FD0F-7DF0-4C5D-91D3-103A5CE49444}">
      <dgm:prSet/>
      <dgm:spPr/>
      <dgm:t>
        <a:bodyPr/>
        <a:lstStyle/>
        <a:p>
          <a:endParaRPr lang="ru-RU"/>
        </a:p>
      </dgm:t>
    </dgm:pt>
    <dgm:pt modelId="{A77E4CB0-B134-4312-8C26-F6146762936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121 </a:t>
          </a:r>
        </a:p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НОДА </a:t>
          </a:r>
        </a:p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10 специальных классах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4C88F-DD40-416E-8E6B-C34B6696379F}" type="parTrans" cxnId="{E89D05DB-F7AD-4AF8-9DD1-65E1FE36FB00}">
      <dgm:prSet/>
      <dgm:spPr/>
      <dgm:t>
        <a:bodyPr/>
        <a:lstStyle/>
        <a:p>
          <a:endParaRPr lang="ru-RU"/>
        </a:p>
      </dgm:t>
    </dgm:pt>
    <dgm:pt modelId="{99600655-FDC5-4110-8FF2-EFFE6054B116}" type="sibTrans" cxnId="{E89D05DB-F7AD-4AF8-9DD1-65E1FE36FB00}">
      <dgm:prSet/>
      <dgm:spPr/>
      <dgm:t>
        <a:bodyPr/>
        <a:lstStyle/>
        <a:p>
          <a:endParaRPr lang="ru-RU"/>
        </a:p>
      </dgm:t>
    </dgm:pt>
    <dgm:pt modelId="{5E73E4AF-E1CE-4BEC-982A-266D1691A356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28 -  в  14 инклюзивных классах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4084C-FFAE-471E-9CB8-349F9717415D}" type="parTrans" cxnId="{E1DD8208-970F-4545-8BE7-4E36B5341FCF}">
      <dgm:prSet/>
      <dgm:spPr/>
      <dgm:t>
        <a:bodyPr/>
        <a:lstStyle/>
        <a:p>
          <a:endParaRPr lang="ru-RU"/>
        </a:p>
      </dgm:t>
    </dgm:pt>
    <dgm:pt modelId="{85572400-A2DC-4708-AEDE-F71681D2B859}" type="sibTrans" cxnId="{E1DD8208-970F-4545-8BE7-4E36B5341FCF}">
      <dgm:prSet/>
      <dgm:spPr/>
      <dgm:t>
        <a:bodyPr/>
        <a:lstStyle/>
        <a:p>
          <a:endParaRPr lang="ru-RU"/>
        </a:p>
      </dgm:t>
    </dgm:pt>
    <dgm:pt modelId="{DEF41293-82B2-4E8A-A1FF-343BD68B1B6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</a:t>
          </a:r>
        </a:p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НОДА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10A23-213B-4783-8E18-6A4CBA0EFA19}" type="parTrans" cxnId="{0EF84525-17A5-4CCC-864C-D0EC2C5CE180}">
      <dgm:prSet/>
      <dgm:spPr/>
      <dgm:t>
        <a:bodyPr/>
        <a:lstStyle/>
        <a:p>
          <a:endParaRPr lang="ru-RU"/>
        </a:p>
      </dgm:t>
    </dgm:pt>
    <dgm:pt modelId="{B42DABE0-F84D-4F4A-AF30-680A2AAF89D9}" type="sibTrans" cxnId="{0EF84525-17A5-4CCC-864C-D0EC2C5CE180}">
      <dgm:prSet/>
      <dgm:spPr/>
      <dgm:t>
        <a:bodyPr/>
        <a:lstStyle/>
        <a:p>
          <a:endParaRPr lang="ru-RU"/>
        </a:p>
      </dgm:t>
    </dgm:pt>
    <dgm:pt modelId="{76B3D0A7-CB5A-49E2-BC02-A33AB373916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</a:p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нарушение слуха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7747B9-184B-489F-A70E-4649D056ED50}" type="parTrans" cxnId="{C37A32AC-ABAF-4BE6-8AC7-F3E43F8D65D4}">
      <dgm:prSet/>
      <dgm:spPr/>
      <dgm:t>
        <a:bodyPr/>
        <a:lstStyle/>
        <a:p>
          <a:endParaRPr lang="ru-RU"/>
        </a:p>
      </dgm:t>
    </dgm:pt>
    <dgm:pt modelId="{1DB120B7-6D96-42A5-853B-2FFC79BBD8DD}" type="sibTrans" cxnId="{C37A32AC-ABAF-4BE6-8AC7-F3E43F8D65D4}">
      <dgm:prSet/>
      <dgm:spPr/>
      <dgm:t>
        <a:bodyPr/>
        <a:lstStyle/>
        <a:p>
          <a:endParaRPr lang="ru-RU"/>
        </a:p>
      </dgm:t>
    </dgm:pt>
    <dgm:pt modelId="{466B5468-11FB-4800-A3EF-9F9DD9EA8FD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2 - УО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4626F-2ACD-47E3-BCB4-12C98BE785A0}" type="parTrans" cxnId="{8B3987FC-EEAA-410B-8932-947A432D1026}">
      <dgm:prSet/>
      <dgm:spPr/>
      <dgm:t>
        <a:bodyPr/>
        <a:lstStyle/>
        <a:p>
          <a:endParaRPr lang="ru-RU"/>
        </a:p>
      </dgm:t>
    </dgm:pt>
    <dgm:pt modelId="{05E01DCE-A124-4C0A-82BD-EB61819375DB}" type="sibTrans" cxnId="{8B3987FC-EEAA-410B-8932-947A432D1026}">
      <dgm:prSet/>
      <dgm:spPr/>
      <dgm:t>
        <a:bodyPr/>
        <a:lstStyle/>
        <a:p>
          <a:endParaRPr lang="ru-RU"/>
        </a:p>
      </dgm:t>
    </dgm:pt>
    <dgm:pt modelId="{DD6F07D2-25A3-494E-84DA-3897686415C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соматические заболевания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875ED2-2F08-4C42-8BEA-4B179075ABFC}" type="parTrans" cxnId="{033512FB-5501-4C16-92B7-A57256711960}">
      <dgm:prSet/>
      <dgm:spPr/>
      <dgm:t>
        <a:bodyPr/>
        <a:lstStyle/>
        <a:p>
          <a:endParaRPr lang="ru-RU"/>
        </a:p>
      </dgm:t>
    </dgm:pt>
    <dgm:pt modelId="{406E4165-6424-436D-97DB-F132037BA98F}" type="sibTrans" cxnId="{033512FB-5501-4C16-92B7-A57256711960}">
      <dgm:prSet/>
      <dgm:spPr/>
      <dgm:t>
        <a:bodyPr/>
        <a:lstStyle/>
        <a:p>
          <a:endParaRPr lang="ru-RU"/>
        </a:p>
      </dgm:t>
    </dgm:pt>
    <dgm:pt modelId="{9308ED9D-D53B-483C-9A12-F20909352770}" type="pres">
      <dgm:prSet presAssocID="{56F47991-D680-4578-B629-CF7472BCA9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AE0373-7A0F-4899-80DD-78D035DA1A89}" type="pres">
      <dgm:prSet presAssocID="{BB7EAF9B-DF46-434E-931E-8661C9839E11}" presName="vertOne" presStyleCnt="0"/>
      <dgm:spPr/>
    </dgm:pt>
    <dgm:pt modelId="{26AC21EE-D1DD-4508-9685-1F5875F3A5D4}" type="pres">
      <dgm:prSet presAssocID="{BB7EAF9B-DF46-434E-931E-8661C9839E1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9CA74C-4E0B-407E-B545-D73D6C32AE81}" type="pres">
      <dgm:prSet presAssocID="{BB7EAF9B-DF46-434E-931E-8661C9839E11}" presName="parTransOne" presStyleCnt="0"/>
      <dgm:spPr/>
    </dgm:pt>
    <dgm:pt modelId="{0B1BF4E6-A1DB-4D81-9D55-3EE1D946853D}" type="pres">
      <dgm:prSet presAssocID="{BB7EAF9B-DF46-434E-931E-8661C9839E11}" presName="horzOne" presStyleCnt="0"/>
      <dgm:spPr/>
    </dgm:pt>
    <dgm:pt modelId="{1EDC2F53-B433-4C81-A2D7-CA5B021298AF}" type="pres">
      <dgm:prSet presAssocID="{A77E4CB0-B134-4312-8C26-F6146762936B}" presName="vertTwo" presStyleCnt="0"/>
      <dgm:spPr/>
    </dgm:pt>
    <dgm:pt modelId="{ABAE1EB5-D237-4B67-9A08-AEF4BCDD6BAF}" type="pres">
      <dgm:prSet presAssocID="{A77E4CB0-B134-4312-8C26-F6146762936B}" presName="txTwo" presStyleLbl="node2" presStyleIdx="0" presStyleCnt="2" custScaleX="213727" custScaleY="1730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F4DD38-5196-4C06-8952-E265CD0B601E}" type="pres">
      <dgm:prSet presAssocID="{A77E4CB0-B134-4312-8C26-F6146762936B}" presName="horzTwo" presStyleCnt="0"/>
      <dgm:spPr/>
    </dgm:pt>
    <dgm:pt modelId="{1B2EE0C0-89B4-44C2-B456-BDBC7880CBD0}" type="pres">
      <dgm:prSet presAssocID="{99600655-FDC5-4110-8FF2-EFFE6054B116}" presName="sibSpaceTwo" presStyleCnt="0"/>
      <dgm:spPr/>
    </dgm:pt>
    <dgm:pt modelId="{8863D4FD-9813-493A-8537-CF9D41EB0EBF}" type="pres">
      <dgm:prSet presAssocID="{5E73E4AF-E1CE-4BEC-982A-266D1691A356}" presName="vertTwo" presStyleCnt="0"/>
      <dgm:spPr/>
    </dgm:pt>
    <dgm:pt modelId="{29FDA879-8D08-488F-BEF3-A6AE2E08A883}" type="pres">
      <dgm:prSet presAssocID="{5E73E4AF-E1CE-4BEC-982A-266D1691A35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B92AAE-C6F3-411A-AD18-DC4B44CDE09A}" type="pres">
      <dgm:prSet presAssocID="{5E73E4AF-E1CE-4BEC-982A-266D1691A356}" presName="parTransTwo" presStyleCnt="0"/>
      <dgm:spPr/>
    </dgm:pt>
    <dgm:pt modelId="{F52CAEA2-2DEF-42CE-9D91-386D9D68F6E4}" type="pres">
      <dgm:prSet presAssocID="{5E73E4AF-E1CE-4BEC-982A-266D1691A356}" presName="horzTwo" presStyleCnt="0"/>
      <dgm:spPr/>
    </dgm:pt>
    <dgm:pt modelId="{A520AFF8-A6C7-46DA-8C9B-F218907E6D93}" type="pres">
      <dgm:prSet presAssocID="{DEF41293-82B2-4E8A-A1FF-343BD68B1B6A}" presName="vertThree" presStyleCnt="0"/>
      <dgm:spPr/>
    </dgm:pt>
    <dgm:pt modelId="{DCC074E1-EF36-42CE-BF79-8D1E6B694929}" type="pres">
      <dgm:prSet presAssocID="{DEF41293-82B2-4E8A-A1FF-343BD68B1B6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F91718-8301-456F-8B0F-FEBCCA3E2D2B}" type="pres">
      <dgm:prSet presAssocID="{DEF41293-82B2-4E8A-A1FF-343BD68B1B6A}" presName="horzThree" presStyleCnt="0"/>
      <dgm:spPr/>
    </dgm:pt>
    <dgm:pt modelId="{BA9060A6-F128-4C44-B26C-53BAC7767E98}" type="pres">
      <dgm:prSet presAssocID="{B42DABE0-F84D-4F4A-AF30-680A2AAF89D9}" presName="sibSpaceThree" presStyleCnt="0"/>
      <dgm:spPr/>
    </dgm:pt>
    <dgm:pt modelId="{B009A33A-5362-4053-BF7B-B10C280E3D61}" type="pres">
      <dgm:prSet presAssocID="{76B3D0A7-CB5A-49E2-BC02-A33AB373916E}" presName="vertThree" presStyleCnt="0"/>
      <dgm:spPr/>
    </dgm:pt>
    <dgm:pt modelId="{D5A55310-1C99-4C16-9155-80D6B149F985}" type="pres">
      <dgm:prSet presAssocID="{76B3D0A7-CB5A-49E2-BC02-A33AB373916E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00E681-9E94-42B6-87FF-53DB174E522F}" type="pres">
      <dgm:prSet presAssocID="{76B3D0A7-CB5A-49E2-BC02-A33AB373916E}" presName="horzThree" presStyleCnt="0"/>
      <dgm:spPr/>
    </dgm:pt>
    <dgm:pt modelId="{45259E56-FD4B-4E5A-879C-9B88176553DF}" type="pres">
      <dgm:prSet presAssocID="{1DB120B7-6D96-42A5-853B-2FFC79BBD8DD}" presName="sibSpaceThree" presStyleCnt="0"/>
      <dgm:spPr/>
    </dgm:pt>
    <dgm:pt modelId="{B61A58F8-B21A-434D-A44C-78584B47B444}" type="pres">
      <dgm:prSet presAssocID="{466B5468-11FB-4800-A3EF-9F9DD9EA8FDF}" presName="vertThree" presStyleCnt="0"/>
      <dgm:spPr/>
    </dgm:pt>
    <dgm:pt modelId="{54E7E199-D7E6-4A4F-9555-C386E8330961}" type="pres">
      <dgm:prSet presAssocID="{466B5468-11FB-4800-A3EF-9F9DD9EA8FD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9AF165-D4C7-41EC-977E-AF8413D2F544}" type="pres">
      <dgm:prSet presAssocID="{466B5468-11FB-4800-A3EF-9F9DD9EA8FDF}" presName="horzThree" presStyleCnt="0"/>
      <dgm:spPr/>
    </dgm:pt>
    <dgm:pt modelId="{C83E61FB-88C2-41AD-8906-5639F188F7C1}" type="pres">
      <dgm:prSet presAssocID="{05E01DCE-A124-4C0A-82BD-EB61819375DB}" presName="sibSpaceThree" presStyleCnt="0"/>
      <dgm:spPr/>
    </dgm:pt>
    <dgm:pt modelId="{A7B6E56B-FD34-4816-A207-28353EBAD19B}" type="pres">
      <dgm:prSet presAssocID="{DD6F07D2-25A3-494E-84DA-3897686415C4}" presName="vertThree" presStyleCnt="0"/>
      <dgm:spPr/>
    </dgm:pt>
    <dgm:pt modelId="{9267463B-C359-4DB8-BF81-4183C723E846}" type="pres">
      <dgm:prSet presAssocID="{DD6F07D2-25A3-494E-84DA-3897686415C4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0C3200-04B0-4C80-8958-50B342BDED56}" type="pres">
      <dgm:prSet presAssocID="{DD6F07D2-25A3-494E-84DA-3897686415C4}" presName="horzThree" presStyleCnt="0"/>
      <dgm:spPr/>
    </dgm:pt>
  </dgm:ptLst>
  <dgm:cxnLst>
    <dgm:cxn modelId="{E3B7FD0F-7DF0-4C5D-91D3-103A5CE49444}" srcId="{56F47991-D680-4578-B629-CF7472BCA94F}" destId="{BB7EAF9B-DF46-434E-931E-8661C9839E11}" srcOrd="0" destOrd="0" parTransId="{D948C8E1-740C-4DF2-A9A3-EA619AC616D3}" sibTransId="{DE287B71-B913-45EC-810D-14D40DECA227}"/>
    <dgm:cxn modelId="{E89D05DB-F7AD-4AF8-9DD1-65E1FE36FB00}" srcId="{BB7EAF9B-DF46-434E-931E-8661C9839E11}" destId="{A77E4CB0-B134-4312-8C26-F6146762936B}" srcOrd="0" destOrd="0" parTransId="{10E4C88F-DD40-416E-8E6B-C34B6696379F}" sibTransId="{99600655-FDC5-4110-8FF2-EFFE6054B116}"/>
    <dgm:cxn modelId="{C37A32AC-ABAF-4BE6-8AC7-F3E43F8D65D4}" srcId="{5E73E4AF-E1CE-4BEC-982A-266D1691A356}" destId="{76B3D0A7-CB5A-49E2-BC02-A33AB373916E}" srcOrd="1" destOrd="0" parTransId="{0F7747B9-184B-489F-A70E-4649D056ED50}" sibTransId="{1DB120B7-6D96-42A5-853B-2FFC79BBD8DD}"/>
    <dgm:cxn modelId="{0EF84525-17A5-4CCC-864C-D0EC2C5CE180}" srcId="{5E73E4AF-E1CE-4BEC-982A-266D1691A356}" destId="{DEF41293-82B2-4E8A-A1FF-343BD68B1B6A}" srcOrd="0" destOrd="0" parTransId="{45A10A23-213B-4783-8E18-6A4CBA0EFA19}" sibTransId="{B42DABE0-F84D-4F4A-AF30-680A2AAF89D9}"/>
    <dgm:cxn modelId="{605C7054-2CE6-453F-939A-9B4AB1FC5EA2}" type="presOf" srcId="{466B5468-11FB-4800-A3EF-9F9DD9EA8FDF}" destId="{54E7E199-D7E6-4A4F-9555-C386E8330961}" srcOrd="0" destOrd="0" presId="urn:microsoft.com/office/officeart/2005/8/layout/hierarchy4"/>
    <dgm:cxn modelId="{8B3987FC-EEAA-410B-8932-947A432D1026}" srcId="{5E73E4AF-E1CE-4BEC-982A-266D1691A356}" destId="{466B5468-11FB-4800-A3EF-9F9DD9EA8FDF}" srcOrd="2" destOrd="0" parTransId="{9434626F-2ACD-47E3-BCB4-12C98BE785A0}" sibTransId="{05E01DCE-A124-4C0A-82BD-EB61819375DB}"/>
    <dgm:cxn modelId="{9E138E70-C476-43ED-938A-3333FEB2BC22}" type="presOf" srcId="{DEF41293-82B2-4E8A-A1FF-343BD68B1B6A}" destId="{DCC074E1-EF36-42CE-BF79-8D1E6B694929}" srcOrd="0" destOrd="0" presId="urn:microsoft.com/office/officeart/2005/8/layout/hierarchy4"/>
    <dgm:cxn modelId="{3EC5871F-648E-49A3-A3BD-3CF597B311C3}" type="presOf" srcId="{5E73E4AF-E1CE-4BEC-982A-266D1691A356}" destId="{29FDA879-8D08-488F-BEF3-A6AE2E08A883}" srcOrd="0" destOrd="0" presId="urn:microsoft.com/office/officeart/2005/8/layout/hierarchy4"/>
    <dgm:cxn modelId="{E1DD8208-970F-4545-8BE7-4E36B5341FCF}" srcId="{BB7EAF9B-DF46-434E-931E-8661C9839E11}" destId="{5E73E4AF-E1CE-4BEC-982A-266D1691A356}" srcOrd="1" destOrd="0" parTransId="{11E4084C-FFAE-471E-9CB8-349F9717415D}" sibTransId="{85572400-A2DC-4708-AEDE-F71681D2B859}"/>
    <dgm:cxn modelId="{5AB6DCD1-B938-4FF8-8CD6-113A0BA40746}" type="presOf" srcId="{A77E4CB0-B134-4312-8C26-F6146762936B}" destId="{ABAE1EB5-D237-4B67-9A08-AEF4BCDD6BAF}" srcOrd="0" destOrd="0" presId="urn:microsoft.com/office/officeart/2005/8/layout/hierarchy4"/>
    <dgm:cxn modelId="{9143E698-97FB-44E7-88DA-43C7C565BAE2}" type="presOf" srcId="{76B3D0A7-CB5A-49E2-BC02-A33AB373916E}" destId="{D5A55310-1C99-4C16-9155-80D6B149F985}" srcOrd="0" destOrd="0" presId="urn:microsoft.com/office/officeart/2005/8/layout/hierarchy4"/>
    <dgm:cxn modelId="{E566883F-A526-4651-B5C7-81F882FBA135}" type="presOf" srcId="{56F47991-D680-4578-B629-CF7472BCA94F}" destId="{9308ED9D-D53B-483C-9A12-F20909352770}" srcOrd="0" destOrd="0" presId="urn:microsoft.com/office/officeart/2005/8/layout/hierarchy4"/>
    <dgm:cxn modelId="{5028E347-C535-4B73-8796-2CEC04479526}" type="presOf" srcId="{BB7EAF9B-DF46-434E-931E-8661C9839E11}" destId="{26AC21EE-D1DD-4508-9685-1F5875F3A5D4}" srcOrd="0" destOrd="0" presId="urn:microsoft.com/office/officeart/2005/8/layout/hierarchy4"/>
    <dgm:cxn modelId="{6DF25BA1-B0DB-480A-93F3-BD7A2CB8369A}" type="presOf" srcId="{DD6F07D2-25A3-494E-84DA-3897686415C4}" destId="{9267463B-C359-4DB8-BF81-4183C723E846}" srcOrd="0" destOrd="0" presId="urn:microsoft.com/office/officeart/2005/8/layout/hierarchy4"/>
    <dgm:cxn modelId="{033512FB-5501-4C16-92B7-A57256711960}" srcId="{5E73E4AF-E1CE-4BEC-982A-266D1691A356}" destId="{DD6F07D2-25A3-494E-84DA-3897686415C4}" srcOrd="3" destOrd="0" parTransId="{3C875ED2-2F08-4C42-8BEA-4B179075ABFC}" sibTransId="{406E4165-6424-436D-97DB-F132037BA98F}"/>
    <dgm:cxn modelId="{7C0F7DBB-4E54-49FC-B9A1-17077308BB0F}" type="presParOf" srcId="{9308ED9D-D53B-483C-9A12-F20909352770}" destId="{AAAE0373-7A0F-4899-80DD-78D035DA1A89}" srcOrd="0" destOrd="0" presId="urn:microsoft.com/office/officeart/2005/8/layout/hierarchy4"/>
    <dgm:cxn modelId="{526EC975-D399-4B39-AAD5-D202DD5046BE}" type="presParOf" srcId="{AAAE0373-7A0F-4899-80DD-78D035DA1A89}" destId="{26AC21EE-D1DD-4508-9685-1F5875F3A5D4}" srcOrd="0" destOrd="0" presId="urn:microsoft.com/office/officeart/2005/8/layout/hierarchy4"/>
    <dgm:cxn modelId="{50549111-4E5E-4213-981B-AD0270D8F245}" type="presParOf" srcId="{AAAE0373-7A0F-4899-80DD-78D035DA1A89}" destId="{EF9CA74C-4E0B-407E-B545-D73D6C32AE81}" srcOrd="1" destOrd="0" presId="urn:microsoft.com/office/officeart/2005/8/layout/hierarchy4"/>
    <dgm:cxn modelId="{F9D5CF05-E77A-4142-BDB6-6FD40F8579B2}" type="presParOf" srcId="{AAAE0373-7A0F-4899-80DD-78D035DA1A89}" destId="{0B1BF4E6-A1DB-4D81-9D55-3EE1D946853D}" srcOrd="2" destOrd="0" presId="urn:microsoft.com/office/officeart/2005/8/layout/hierarchy4"/>
    <dgm:cxn modelId="{93BC188D-83EF-4BCD-AE41-E7F397FA1E1B}" type="presParOf" srcId="{0B1BF4E6-A1DB-4D81-9D55-3EE1D946853D}" destId="{1EDC2F53-B433-4C81-A2D7-CA5B021298AF}" srcOrd="0" destOrd="0" presId="urn:microsoft.com/office/officeart/2005/8/layout/hierarchy4"/>
    <dgm:cxn modelId="{1E3F9BC2-B3AB-405E-AC1C-89DECE54E965}" type="presParOf" srcId="{1EDC2F53-B433-4C81-A2D7-CA5B021298AF}" destId="{ABAE1EB5-D237-4B67-9A08-AEF4BCDD6BAF}" srcOrd="0" destOrd="0" presId="urn:microsoft.com/office/officeart/2005/8/layout/hierarchy4"/>
    <dgm:cxn modelId="{731EFFE8-203D-4DBF-8F02-31478E9776BB}" type="presParOf" srcId="{1EDC2F53-B433-4C81-A2D7-CA5B021298AF}" destId="{D2F4DD38-5196-4C06-8952-E265CD0B601E}" srcOrd="1" destOrd="0" presId="urn:microsoft.com/office/officeart/2005/8/layout/hierarchy4"/>
    <dgm:cxn modelId="{3E197CA7-B3D3-43E7-89D8-EC57386AE6F4}" type="presParOf" srcId="{0B1BF4E6-A1DB-4D81-9D55-3EE1D946853D}" destId="{1B2EE0C0-89B4-44C2-B456-BDBC7880CBD0}" srcOrd="1" destOrd="0" presId="urn:microsoft.com/office/officeart/2005/8/layout/hierarchy4"/>
    <dgm:cxn modelId="{10DA662C-0D38-41FC-93EF-3D000DC25096}" type="presParOf" srcId="{0B1BF4E6-A1DB-4D81-9D55-3EE1D946853D}" destId="{8863D4FD-9813-493A-8537-CF9D41EB0EBF}" srcOrd="2" destOrd="0" presId="urn:microsoft.com/office/officeart/2005/8/layout/hierarchy4"/>
    <dgm:cxn modelId="{348478AC-B584-468C-83F0-8D7C38625CC4}" type="presParOf" srcId="{8863D4FD-9813-493A-8537-CF9D41EB0EBF}" destId="{29FDA879-8D08-488F-BEF3-A6AE2E08A883}" srcOrd="0" destOrd="0" presId="urn:microsoft.com/office/officeart/2005/8/layout/hierarchy4"/>
    <dgm:cxn modelId="{AB67860F-286E-4B28-A241-D81666904072}" type="presParOf" srcId="{8863D4FD-9813-493A-8537-CF9D41EB0EBF}" destId="{DAB92AAE-C6F3-411A-AD18-DC4B44CDE09A}" srcOrd="1" destOrd="0" presId="urn:microsoft.com/office/officeart/2005/8/layout/hierarchy4"/>
    <dgm:cxn modelId="{3D3A2E4F-1B75-4A6D-B858-5DDA866A6C6E}" type="presParOf" srcId="{8863D4FD-9813-493A-8537-CF9D41EB0EBF}" destId="{F52CAEA2-2DEF-42CE-9D91-386D9D68F6E4}" srcOrd="2" destOrd="0" presId="urn:microsoft.com/office/officeart/2005/8/layout/hierarchy4"/>
    <dgm:cxn modelId="{A63EA67A-4963-420A-8855-8C7CDC474119}" type="presParOf" srcId="{F52CAEA2-2DEF-42CE-9D91-386D9D68F6E4}" destId="{A520AFF8-A6C7-46DA-8C9B-F218907E6D93}" srcOrd="0" destOrd="0" presId="urn:microsoft.com/office/officeart/2005/8/layout/hierarchy4"/>
    <dgm:cxn modelId="{874D686E-BE5E-4EF6-BC61-FB68F9643B75}" type="presParOf" srcId="{A520AFF8-A6C7-46DA-8C9B-F218907E6D93}" destId="{DCC074E1-EF36-42CE-BF79-8D1E6B694929}" srcOrd="0" destOrd="0" presId="urn:microsoft.com/office/officeart/2005/8/layout/hierarchy4"/>
    <dgm:cxn modelId="{9B621B7B-F95E-44D6-9CD8-6E190D2BC75E}" type="presParOf" srcId="{A520AFF8-A6C7-46DA-8C9B-F218907E6D93}" destId="{38F91718-8301-456F-8B0F-FEBCCA3E2D2B}" srcOrd="1" destOrd="0" presId="urn:microsoft.com/office/officeart/2005/8/layout/hierarchy4"/>
    <dgm:cxn modelId="{D324FF29-3718-4118-BD86-D0A74833EC26}" type="presParOf" srcId="{F52CAEA2-2DEF-42CE-9D91-386D9D68F6E4}" destId="{BA9060A6-F128-4C44-B26C-53BAC7767E98}" srcOrd="1" destOrd="0" presId="urn:microsoft.com/office/officeart/2005/8/layout/hierarchy4"/>
    <dgm:cxn modelId="{32017562-05AE-4C29-A892-A436BB0E3BA7}" type="presParOf" srcId="{F52CAEA2-2DEF-42CE-9D91-386D9D68F6E4}" destId="{B009A33A-5362-4053-BF7B-B10C280E3D61}" srcOrd="2" destOrd="0" presId="urn:microsoft.com/office/officeart/2005/8/layout/hierarchy4"/>
    <dgm:cxn modelId="{2C830FF4-4BFC-4C88-9001-8B34EDCB79AA}" type="presParOf" srcId="{B009A33A-5362-4053-BF7B-B10C280E3D61}" destId="{D5A55310-1C99-4C16-9155-80D6B149F985}" srcOrd="0" destOrd="0" presId="urn:microsoft.com/office/officeart/2005/8/layout/hierarchy4"/>
    <dgm:cxn modelId="{1C7838A1-F869-4FA5-816E-A6E9F77C0A65}" type="presParOf" srcId="{B009A33A-5362-4053-BF7B-B10C280E3D61}" destId="{E800E681-9E94-42B6-87FF-53DB174E522F}" srcOrd="1" destOrd="0" presId="urn:microsoft.com/office/officeart/2005/8/layout/hierarchy4"/>
    <dgm:cxn modelId="{48923E6C-6042-4BF4-96BE-9C27E9F636AE}" type="presParOf" srcId="{F52CAEA2-2DEF-42CE-9D91-386D9D68F6E4}" destId="{45259E56-FD4B-4E5A-879C-9B88176553DF}" srcOrd="3" destOrd="0" presId="urn:microsoft.com/office/officeart/2005/8/layout/hierarchy4"/>
    <dgm:cxn modelId="{DCD37EB2-4E4C-4F06-9950-D8F3997A4A8B}" type="presParOf" srcId="{F52CAEA2-2DEF-42CE-9D91-386D9D68F6E4}" destId="{B61A58F8-B21A-434D-A44C-78584B47B444}" srcOrd="4" destOrd="0" presId="urn:microsoft.com/office/officeart/2005/8/layout/hierarchy4"/>
    <dgm:cxn modelId="{C7B9EC6E-84E1-4191-B3BC-54959337D195}" type="presParOf" srcId="{B61A58F8-B21A-434D-A44C-78584B47B444}" destId="{54E7E199-D7E6-4A4F-9555-C386E8330961}" srcOrd="0" destOrd="0" presId="urn:microsoft.com/office/officeart/2005/8/layout/hierarchy4"/>
    <dgm:cxn modelId="{5EBD9173-925E-44C4-B178-02B0D346CBAB}" type="presParOf" srcId="{B61A58F8-B21A-434D-A44C-78584B47B444}" destId="{029AF165-D4C7-41EC-977E-AF8413D2F544}" srcOrd="1" destOrd="0" presId="urn:microsoft.com/office/officeart/2005/8/layout/hierarchy4"/>
    <dgm:cxn modelId="{AF22AE76-9011-4433-A17F-19FA70C85599}" type="presParOf" srcId="{F52CAEA2-2DEF-42CE-9D91-386D9D68F6E4}" destId="{C83E61FB-88C2-41AD-8906-5639F188F7C1}" srcOrd="5" destOrd="0" presId="urn:microsoft.com/office/officeart/2005/8/layout/hierarchy4"/>
    <dgm:cxn modelId="{B52497CF-AD81-4A71-922A-C1FBD8E960E9}" type="presParOf" srcId="{F52CAEA2-2DEF-42CE-9D91-386D9D68F6E4}" destId="{A7B6E56B-FD34-4816-A207-28353EBAD19B}" srcOrd="6" destOrd="0" presId="urn:microsoft.com/office/officeart/2005/8/layout/hierarchy4"/>
    <dgm:cxn modelId="{D4C8A9FB-3DBC-4037-8471-DC51B551F554}" type="presParOf" srcId="{A7B6E56B-FD34-4816-A207-28353EBAD19B}" destId="{9267463B-C359-4DB8-BF81-4183C723E846}" srcOrd="0" destOrd="0" presId="urn:microsoft.com/office/officeart/2005/8/layout/hierarchy4"/>
    <dgm:cxn modelId="{DBBFB703-518E-4778-846C-AAC13555EAE9}" type="presParOf" srcId="{A7B6E56B-FD34-4816-A207-28353EBAD19B}" destId="{240C3200-04B0-4C80-8958-50B342BDED56}" srcOrd="1" destOrd="0" presId="urn:microsoft.com/office/officeart/2005/8/layout/hierarchy4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7F60FB-D524-4A6C-AC75-1C25CB749A63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FFFEF8-DBE6-45FC-A1A9-01913AC66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451219A-E650-4F3B-A6AF-70CAA531D8CB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57B190-16B4-4254-BB35-3CFBD5428966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BE814-40B8-4C29-9171-FAE1B901E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6271-9803-4620-9A83-BDB379D715D3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4D23-E4C3-4E15-A9D9-8EBEB3F59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5D17-E0D2-42C5-ABEF-09EB1443CC9C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121AF-E76D-4C8D-A669-D6627AC48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E840-9E4F-45BE-A702-FAB9520EB2B6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79ED-ACB7-4FC2-81A9-317E0F354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4E47FC-E952-431C-9B26-C14EA995C80A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027033-DCA8-4066-BAE7-00BA257F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664EF-869E-4F38-B271-F5DE2FD72C26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6DB6-7CEA-461C-B831-7FBDF9CD9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96DC76-20C6-4DAF-891E-C594EF613BC7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6EFB71-CCAE-4FD6-BC03-32F4B2390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D8C1-FA11-4C1C-9523-4D4DBB4C8746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8E28E-DE64-4E0D-9CA4-F685E0586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B726C1-B319-4A19-B96A-33A59DC4A532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E6F4C8-4345-4D7A-A27D-BBB0E15C2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3604F1-83DB-4261-8B8E-D991DD184EC2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F5CE5F-9F83-4318-B0AB-FAFA78E75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839267-8510-4F76-91AF-9A357E2D3AEF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6226CF-940F-4145-817F-A7D9DEB3A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F20687ED-6978-4094-B360-3BF50651AA1A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459F18C-0F2F-41BA-A426-1E2B1D7CF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9" r:id="rId2"/>
    <p:sldLayoutId id="2147483821" r:id="rId3"/>
    <p:sldLayoutId id="2147483818" r:id="rId4"/>
    <p:sldLayoutId id="2147483822" r:id="rId5"/>
    <p:sldLayoutId id="2147483817" r:id="rId6"/>
    <p:sldLayoutId id="2147483823" r:id="rId7"/>
    <p:sldLayoutId id="2147483824" r:id="rId8"/>
    <p:sldLayoutId id="2147483825" r:id="rId9"/>
    <p:sldLayoutId id="2147483816" r:id="rId10"/>
    <p:sldLayoutId id="214748381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xfrm>
            <a:off x="1214438" y="857250"/>
            <a:ext cx="7497762" cy="4800600"/>
          </a:xfrm>
        </p:spPr>
        <p:txBody>
          <a:bodyPr>
            <a:normAutofit/>
          </a:bodyPr>
          <a:lstStyle/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ОЦЕНКА ДОСТУПНОСТИ МБОУ Лицей №78 «Фарватер»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Приволжского района 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г. Казани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84" name="Group 32"/>
          <p:cNvGraphicFramePr>
            <a:graphicFrameLocks noGrp="1"/>
          </p:cNvGraphicFramePr>
          <p:nvPr/>
        </p:nvGraphicFramePr>
        <p:xfrm>
          <a:off x="276225" y="-100013"/>
          <a:ext cx="8688388" cy="6691313"/>
        </p:xfrm>
        <a:graphic>
          <a:graphicData uri="http://schemas.openxmlformats.org/drawingml/2006/table">
            <a:tbl>
              <a:tblPr/>
              <a:tblGrid>
                <a:gridCol w="2293938"/>
                <a:gridCol w="1350962"/>
                <a:gridCol w="2559050"/>
                <a:gridCol w="2484438"/>
              </a:tblGrid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Фото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Территория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Описание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Рекомендации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0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Раздевалки по правую и левую стороны от входа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Ширина входа в раздевалку – 8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см. Створка одна, шире не открывается. Обе раздевалки идентичны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Оборудовать проход к раздевалке тактильными направляющими.Разместить навигационные указатели, выполненные на контрастном фоне и с картинкой-пиктограммой.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209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Вход в раздевалки по правую и левую стороны от входа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Вешалки расположены на удобной высоте – 91 см, второй ряд  - 170см.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Возможно стоит сделать специальное место для ребенка с инвалидностью, чтобы ему не пришлось толкаться со всеми и доставать свою одежду, над которой висит другая одежда.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190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Лифт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В Лицее есть лифт, является доступным для людей, передвигающихся на колясках. Люди на колясках могут перемещаться без посторонней помощи. Ширина входа – 100 см.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  <p:pic>
        <p:nvPicPr>
          <p:cNvPr id="23580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1039812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1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500313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2" name="Picture 2" descr="C:\Users\Raisa\Desktop\абд\IMG_02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786313"/>
            <a:ext cx="1298575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258763"/>
          <a:ext cx="8786813" cy="6099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170"/>
                <a:gridCol w="1603959"/>
                <a:gridCol w="2440807"/>
                <a:gridCol w="2928938"/>
              </a:tblGrid>
              <a:tr h="4696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Территория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Описание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Рекомендации </a:t>
                      </a:r>
                      <a:endParaRPr lang="ru-RU" dirty="0"/>
                    </a:p>
                  </a:txBody>
                  <a:tcPr marL="68580" marR="68580"/>
                </a:tc>
              </a:tr>
              <a:tr h="20065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Коридор возле туалета</a:t>
                      </a:r>
                      <a:r>
                        <a:rPr lang="ru-RU" sz="1200" baseline="0" dirty="0" smtClean="0"/>
                        <a:t> для учителей</a:t>
                      </a:r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Выключатель света на</a:t>
                      </a:r>
                      <a:r>
                        <a:rPr lang="ru-RU" sz="1200" baseline="0" dirty="0" smtClean="0"/>
                        <a:t> недоступной высоте по технике пожарной безопасности. Для ребенка с инвалидностью самостоятельное использование практически невозможно. </a:t>
                      </a:r>
                      <a:endParaRPr lang="ru-RU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Вывести выключатель</a:t>
                      </a:r>
                      <a:r>
                        <a:rPr lang="ru-RU" sz="1200" baseline="0" dirty="0" smtClean="0"/>
                        <a:t> света на доступный уровень внутри туалета, для возможности самостоятельного использования  и исключения возможности вмешательства посторонних людей (шалости детей, например). Разместить навигационные указатели, выполненные на контрастном фоне и с картинкой-пиктограммой.</a:t>
                      </a:r>
                    </a:p>
                  </a:txBody>
                  <a:tcPr marL="68580" marR="68580"/>
                </a:tc>
              </a:tr>
              <a:tr h="200223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Туалет для учителей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Предполагается переоборудование туалета</a:t>
                      </a:r>
                      <a:r>
                        <a:rPr lang="ru-RU" sz="1200" baseline="0" dirty="0" smtClean="0"/>
                        <a:t> для людей с инвалидностью. Ширина двери – 90  см. Порогов на входе нет. Тактильная навигация отсутствует. </a:t>
                      </a:r>
                      <a:endParaRPr lang="ru-RU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Оборудовать дверь информационными указателями, табличкой со шрифтом Брайля. Установить удобную широкую ручку на дверь, с двух сторон, и легкий механизм закрытия двери, чтобы каждый мог справиться. </a:t>
                      </a:r>
                      <a:r>
                        <a:rPr lang="ru-RU" sz="1200" dirty="0" smtClean="0"/>
                        <a:t> После переоборудования, обозначить туалет</a:t>
                      </a:r>
                      <a:r>
                        <a:rPr lang="ru-RU" sz="1200" baseline="0" dirty="0" smtClean="0"/>
                        <a:t> международным значком человека с инвалидностью</a:t>
                      </a:r>
                      <a:endParaRPr lang="ru-RU" sz="1200" dirty="0"/>
                    </a:p>
                  </a:txBody>
                  <a:tcPr marL="68580" marR="68580"/>
                </a:tc>
              </a:tr>
              <a:tr h="16208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Туалет для учителей</a:t>
                      </a:r>
                    </a:p>
                    <a:p>
                      <a:endParaRPr lang="ru-RU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В широкую кабинку ведет узкий коридор и дверь шириной 79 см. Пороги отсутствуют. Поручни и тактильные направляющие отсутствуют. </a:t>
                      </a:r>
                    </a:p>
                    <a:p>
                      <a:endParaRPr lang="ru-RU" sz="1200" baseline="0" dirty="0" smtClean="0"/>
                    </a:p>
                    <a:p>
                      <a:endParaRPr lang="ru-RU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Оборудовать тактильными направляющими, поручнями сразу после входа. Туалет должен быть оборудован разно уровневыми поручнями с двух сторон. В специализированной кабинке установить кнопку экстренного вызова на доступном уровне.</a:t>
                      </a:r>
                    </a:p>
                    <a:p>
                      <a:r>
                        <a:rPr lang="ru-RU" sz="1200" baseline="0" dirty="0" smtClean="0"/>
                        <a:t> </a:t>
                      </a:r>
                    </a:p>
                  </a:txBody>
                  <a:tcPr marL="68580" marR="68580" anchor="ctr"/>
                </a:tc>
              </a:tr>
            </a:tbl>
          </a:graphicData>
        </a:graphic>
      </p:graphicFrame>
      <p:pic>
        <p:nvPicPr>
          <p:cNvPr id="24604" name="Picture 2" descr="C:\Users\Raisa\Desktop\абд\WhatsApp Image 2017-12-19 at 13.00.5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85813"/>
            <a:ext cx="135413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5" name="Picture 3" descr="C:\Users\Raisa\Desktop\абд\WhatsApp Image 2017-12-19 at 13.00.55.jpeg"/>
          <p:cNvPicPr>
            <a:picLocks noChangeAspect="1" noChangeArrowheads="1"/>
          </p:cNvPicPr>
          <p:nvPr/>
        </p:nvPicPr>
        <p:blipFill>
          <a:blip r:embed="rId3"/>
          <a:srcRect t="9966" r="2551"/>
          <a:stretch>
            <a:fillRect/>
          </a:stretch>
        </p:blipFill>
        <p:spPr bwMode="auto">
          <a:xfrm>
            <a:off x="285750" y="2857500"/>
            <a:ext cx="14493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6" name="Picture 4" descr="C:\Users\Raisa\Desktop\абд\WhatsApp Image 2017-12-19 at 13.00.5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786313"/>
            <a:ext cx="1173163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43" name="Group 43"/>
          <p:cNvGraphicFramePr>
            <a:graphicFrameLocks noGrp="1"/>
          </p:cNvGraphicFramePr>
          <p:nvPr/>
        </p:nvGraphicFramePr>
        <p:xfrm>
          <a:off x="276225" y="258763"/>
          <a:ext cx="8516938" cy="6376987"/>
        </p:xfrm>
        <a:graphic>
          <a:graphicData uri="http://schemas.openxmlformats.org/drawingml/2006/table">
            <a:tbl>
              <a:tblPr/>
              <a:tblGrid>
                <a:gridCol w="1991518"/>
                <a:gridCol w="1652986"/>
                <a:gridCol w="2379462"/>
                <a:gridCol w="2492576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Фото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Территория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Описание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Рекомендации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1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Туалет для людей с инвалидностью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Присутствуют поручни в коридоре. Высота включателя 160 см. Ширина двери 98 см.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Обозначить туалет. Спустить вниз выключатель, на доступную высоту.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Туалет для людей с инвалидностью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Унитаз расположен сразу на полу,  на удобной высоте, без подиума. Поручни присутствуют.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Обозначить туалет специальным значком на контрастном фоне.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Туалет для людей с инвалидностью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Раковина без подножки, на высоте 78 см. Сушилка для рук, мыло – на доступной высоте. Вокруг раковины поручни присутствуют.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Повесить зеркало на высоте 10 см от раковины. Организовать направляющие элементы на полу. Установить поручни по периметру раковины.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</a:tbl>
          </a:graphicData>
        </a:graphic>
      </p:graphicFrame>
      <p:pic>
        <p:nvPicPr>
          <p:cNvPr id="25628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643438"/>
            <a:ext cx="1727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9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785813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0" name="Picture 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571750"/>
            <a:ext cx="1617663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/>
        </p:nvGraphicFramePr>
        <p:xfrm>
          <a:off x="323850" y="115888"/>
          <a:ext cx="8516938" cy="5184775"/>
        </p:xfrm>
        <a:graphic>
          <a:graphicData uri="http://schemas.openxmlformats.org/drawingml/2006/table">
            <a:tbl>
              <a:tblPr/>
              <a:tblGrid>
                <a:gridCol w="2293144"/>
                <a:gridCol w="1351360"/>
                <a:gridCol w="2558653"/>
                <a:gridCol w="2313385"/>
              </a:tblGrid>
              <a:tr h="884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Фото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Территория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Описание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Рекомендации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35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Лестница на 2 этаж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Лестница не обозначена контрастными противоскользящими наклейками. Поручень только с одной стороны и только на одной высоте. Есть возможность подняться на 2 и 3 этажи на лифте.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Сделать специальные контрастные полосы на ступенях. Оборудовать навигационными указателями, выполненные на контрастном фоне и с картинкой-пиктограммой.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2196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Вход в спортивный зал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Ширина двери – 93 см, дверь одностворчатая. Отсутствуют тактильные направляющие, информационные указатели. Поручни отсутствуют.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Оборудовать тактильными направляющими, информационными указателями, табличкой со шрифтом Брайля.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</a:tbl>
          </a:graphicData>
        </a:graphic>
      </p:graphicFrame>
      <p:pic>
        <p:nvPicPr>
          <p:cNvPr id="26647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11255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3284538"/>
            <a:ext cx="14636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3238" y="1628775"/>
          <a:ext cx="851693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824"/>
                <a:gridCol w="1351129"/>
                <a:gridCol w="2558955"/>
                <a:gridCol w="2313296"/>
              </a:tblGrid>
              <a:tr h="450377">
                <a:tc>
                  <a:txBody>
                    <a:bodyPr/>
                    <a:lstStyle/>
                    <a:p>
                      <a:r>
                        <a:rPr lang="ru-RU" dirty="0" smtClean="0"/>
                        <a:t>Фото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Территория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Рекомендации </a:t>
                      </a:r>
                      <a:endParaRPr lang="ru-RU" dirty="0"/>
                    </a:p>
                  </a:txBody>
                  <a:tcPr marL="68580" marR="68580"/>
                </a:tc>
              </a:tr>
              <a:tr h="206990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Раковины в столовой</a:t>
                      </a:r>
                    </a:p>
                    <a:p>
                      <a:endParaRPr lang="ru-RU" sz="1200" dirty="0" smtClean="0">
                        <a:latin typeface="Century Gothic" pitchFamily="34" charset="0"/>
                      </a:endParaRPr>
                    </a:p>
                    <a:p>
                      <a:endParaRPr lang="ru-RU" sz="1200" dirty="0" smtClean="0">
                        <a:latin typeface="Century Gothic" pitchFamily="34" charset="0"/>
                      </a:endParaRPr>
                    </a:p>
                    <a:p>
                      <a:endParaRPr lang="ru-RU" sz="1200" dirty="0" smtClean="0">
                        <a:latin typeface="Century Gothic" pitchFamily="34" charset="0"/>
                      </a:endParaRPr>
                    </a:p>
                    <a:p>
                      <a:endParaRPr lang="ru-RU" sz="1200" dirty="0" smtClean="0">
                        <a:latin typeface="Century Gothic" pitchFamily="34" charset="0"/>
                      </a:endParaRPr>
                    </a:p>
                    <a:p>
                      <a:endParaRPr lang="ru-RU" sz="1200" dirty="0" smtClean="0">
                        <a:latin typeface="Century Gothic" pitchFamily="34" charset="0"/>
                      </a:endParaRPr>
                    </a:p>
                    <a:p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Century Gothic" pitchFamily="34" charset="0"/>
                        </a:rPr>
                        <a:t>Проход доступный к раковинам. Раковины без подножки, возможно подойти к ним вплотную. Высота мойки на 78см. Дозатор с мылом находится высоко. Тактильные направляющие отсутствуют. Навигационных указателей нет. Зеркало отсутствует. Поручни по периметру раковины отсутствуют. 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Century Gothic" pitchFamily="34" charset="0"/>
                        </a:rPr>
                        <a:t>Оборудовать раковины по периметру поручнями. Опустить дозатор с мылом, таким образом, чтобы он находился не более чем на 20 см выше раковины. Разметить тактильную навигацию.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27666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" y="2133600"/>
            <a:ext cx="18002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29" name="Group 33"/>
          <p:cNvGraphicFramePr>
            <a:graphicFrameLocks noGrp="1"/>
          </p:cNvGraphicFramePr>
          <p:nvPr/>
        </p:nvGraphicFramePr>
        <p:xfrm>
          <a:off x="276225" y="258763"/>
          <a:ext cx="8724900" cy="5838825"/>
        </p:xfrm>
        <a:graphic>
          <a:graphicData uri="http://schemas.openxmlformats.org/drawingml/2006/table">
            <a:tbl>
              <a:tblPr/>
              <a:tblGrid>
                <a:gridCol w="2081213"/>
                <a:gridCol w="1562100"/>
                <a:gridCol w="2559050"/>
                <a:gridCol w="2522537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Фото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Территория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Описание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Рекомендации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2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Столовая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Расстояние между столами –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см, что является достаточным для того, чтоб человек  на коляске смог без затруднений дойти до своего места. Столы на доступной высоте, без подножек, у стола возможно устроиться вплотную. Тактильна навигация отсутствует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Установить тактильные направляющие. Для ориентации незрячих людей в пространстве можно оборудовать специальное тактильное табло (мнемосхема). Сотрудники столовой должны быть проинформированы о возможности помочь людям с инвалидностью (например, отнести поднос с едой)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Прилавок в столовой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Высота прилавка от пола – 80 см, что является вполне удобным для выбора блюд. Есть возможность подойти вплотную к прилавку, из-за отсутствия подножек. Тактильная навигация и информационные указатели отсутствуют. С внешней стороны прилавка нет противоскользящих наклеек и ограничивающих стенок.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Необходимо сделать «бортики» по краям прилавка, для исключения возможности опрокидывания. Так же оборудовать противоскользящими наклейками. Оборудовать тактильными наклейками и навигационными указателями. Обеспечить помощь со стороны сотрудников столовой для человека с инвалидностью, при необходимости.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Прилавок для использованной посуды в столовой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Высота прилавка – 80 см. С внешней стороны прилавка нет противоскользящих наклеек и ограничивающих стенок.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Оборудовать тактильными наклейками и навигационными указателями.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  <p:pic>
        <p:nvPicPr>
          <p:cNvPr id="29724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581525"/>
            <a:ext cx="14954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5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36838"/>
            <a:ext cx="18986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6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20713"/>
            <a:ext cx="1947863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46" name="Group 30"/>
          <p:cNvGraphicFramePr>
            <a:graphicFrameLocks noGrp="1"/>
          </p:cNvGraphicFramePr>
          <p:nvPr/>
        </p:nvGraphicFramePr>
        <p:xfrm>
          <a:off x="276225" y="258763"/>
          <a:ext cx="8516938" cy="6356350"/>
        </p:xfrm>
        <a:graphic>
          <a:graphicData uri="http://schemas.openxmlformats.org/drawingml/2006/table">
            <a:tbl>
              <a:tblPr/>
              <a:tblGrid>
                <a:gridCol w="2293144"/>
                <a:gridCol w="1351360"/>
                <a:gridCol w="2558653"/>
                <a:gridCol w="2313385"/>
              </a:tblGrid>
              <a:tr h="58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Фото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Территория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Описание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Рекомендации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9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Вход в медицинский кабинет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Проход оборудован поручнями. Ширина двери 90 см.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Оборудовать тактильной навигацией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198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Вход во вторую дверь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Поручни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сутствуют. Тактильные направляющие, информационные указатели отсутствуют.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Оборудовать тактильной навигацией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198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Мед. кабинет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Проезд свободный для ребенка на коляске.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Оборудовать тактильной навигацией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  <p:pic>
        <p:nvPicPr>
          <p:cNvPr id="30748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161925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9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781300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0" name="Picture 2" descr="C:\Users\Raisa\Desktop\абд\IMG_0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" y="4797425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30"/>
          <p:cNvGraphicFramePr>
            <a:graphicFrameLocks noGrp="1"/>
          </p:cNvGraphicFramePr>
          <p:nvPr/>
        </p:nvGraphicFramePr>
        <p:xfrm>
          <a:off x="276225" y="258763"/>
          <a:ext cx="8516938" cy="6305550"/>
        </p:xfrm>
        <a:graphic>
          <a:graphicData uri="http://schemas.openxmlformats.org/drawingml/2006/table">
            <a:tbl>
              <a:tblPr/>
              <a:tblGrid>
                <a:gridCol w="2293144"/>
                <a:gridCol w="1351360"/>
                <a:gridCol w="2558653"/>
                <a:gridCol w="2313385"/>
              </a:tblGrid>
              <a:tr h="589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Фото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Территория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Описание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Рекомендации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9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Вход в библиотеку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Ширина проема  90 см.  Проход не оборудован поручнями и тактильными направляющими.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Оборудовать тактильными направляющими и поручнями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198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библиотека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Проход свободный и доступный.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Оборудовать тактильными направляющими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198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Места для чтения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Парты доступные, подъезд свободный. 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  <p:pic>
        <p:nvPicPr>
          <p:cNvPr id="31772" name="Picture 3" descr="C:\Users\Raisa\Desktop\абд\IMG_0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2708275"/>
            <a:ext cx="20161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3" name="Picture 4" descr="C:\Users\Raisa\Desktop\абд\IMG_02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4" name="Picture 5" descr="C:\Users\Raisa\Desktop\абд\IMG_02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0" y="4797425"/>
            <a:ext cx="1952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"/>
          <p:cNvGraphicFramePr>
            <a:graphicFrameLocks noGrp="1"/>
          </p:cNvGraphicFramePr>
          <p:nvPr/>
        </p:nvGraphicFramePr>
        <p:xfrm>
          <a:off x="417513" y="1052513"/>
          <a:ext cx="8516937" cy="4367212"/>
        </p:xfrm>
        <a:graphic>
          <a:graphicData uri="http://schemas.openxmlformats.org/drawingml/2006/table">
            <a:tbl>
              <a:tblPr/>
              <a:tblGrid>
                <a:gridCol w="2293144"/>
                <a:gridCol w="1351360"/>
                <a:gridCol w="2558653"/>
                <a:gridCol w="2313385"/>
              </a:tblGrid>
              <a:tr h="58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Фото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Территория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Описание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Рекомендации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9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Дверь в приемную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Ширина проема  90 см.  Проход  оборудован поручнями, но не оборудован тактильными направляющими.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Оборудовать тактильными направляющими.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198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Приемная директора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Проход свободный и доступный.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Ресепшн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расположен высоко.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Оборудовать тактильными направляющими.  Сделать доступным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ресепшен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  <p:pic>
        <p:nvPicPr>
          <p:cNvPr id="32791" name="Picture 2" descr="C:\Users\Raisa\Desktop\абд\IMG_0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975" y="1749425"/>
            <a:ext cx="185578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2" name="Picture 3" descr="C:\Users\Raisa\Desktop\абд\IMG_02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544888"/>
            <a:ext cx="203676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"/>
          <p:cNvGraphicFramePr>
            <a:graphicFrameLocks noGrp="1"/>
          </p:cNvGraphicFramePr>
          <p:nvPr/>
        </p:nvGraphicFramePr>
        <p:xfrm>
          <a:off x="417513" y="1052513"/>
          <a:ext cx="8516937" cy="3925887"/>
        </p:xfrm>
        <a:graphic>
          <a:graphicData uri="http://schemas.openxmlformats.org/drawingml/2006/table">
            <a:tbl>
              <a:tblPr/>
              <a:tblGrid>
                <a:gridCol w="2293144"/>
                <a:gridCol w="1351360"/>
                <a:gridCol w="2558653"/>
                <a:gridCol w="2313385"/>
              </a:tblGrid>
              <a:tr h="589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Фото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Территория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Описание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Рекомендации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9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Актовый зал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Стулья возможно</a:t>
                      </a:r>
                      <a:r>
                        <a:rPr lang="ru-RU" sz="1200" baseline="0" dirty="0" smtClean="0"/>
                        <a:t> переставлять при необходимости. </a:t>
                      </a:r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159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Выход на сцену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На сцену есть два входа, оба входа с 5 ступенями. </a:t>
                      </a:r>
                    </a:p>
                    <a:p>
                      <a:endParaRPr lang="ru-RU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Оборудовать один вход</a:t>
                      </a:r>
                      <a:r>
                        <a:rPr lang="ru-RU" sz="1200" baseline="0" dirty="0" smtClean="0"/>
                        <a:t> подъемником, либо пандусом. 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</a:tbl>
          </a:graphicData>
        </a:graphic>
      </p:graphicFrame>
      <p:pic>
        <p:nvPicPr>
          <p:cNvPr id="33815" name="Picture 2" descr="C:\Users\Raisa\Desktop\абд\IMG_0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1903412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6" name="Picture 2" descr="C:\Users\Raisa\Desktop\абд\IMG_0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573463"/>
            <a:ext cx="175895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546100" y="352432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«Лицей № 78 «Фарватер»- ресурсный центр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инклюзивного образования</a:t>
            </a:r>
            <a:endParaRPr lang="ru-RU" sz="3600" b="1" i="1" cap="all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2" name="Picture 4" descr="C:\Users\Альфия Гусмановна\Desktop\ФОТО для авг\DSC_0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000250"/>
            <a:ext cx="630872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C:\Users\Лера\Downloads\ЭМБЛЕ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786313"/>
            <a:ext cx="16938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www.school688.ru/uploads/images/old/TAK/%D0%B8%D0%BD%D0%BA%D0%BB%D1%8E%D0%B7%D0%B8%D1%8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4929188"/>
            <a:ext cx="150018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42" name="Group 26"/>
          <p:cNvGraphicFramePr>
            <a:graphicFrameLocks noGrp="1"/>
          </p:cNvGraphicFramePr>
          <p:nvPr/>
        </p:nvGraphicFramePr>
        <p:xfrm>
          <a:off x="417513" y="1052513"/>
          <a:ext cx="8516937" cy="4465637"/>
        </p:xfrm>
        <a:graphic>
          <a:graphicData uri="http://schemas.openxmlformats.org/drawingml/2006/table">
            <a:tbl>
              <a:tblPr/>
              <a:tblGrid>
                <a:gridCol w="2292350"/>
                <a:gridCol w="1352550"/>
                <a:gridCol w="2557462"/>
                <a:gridCol w="2314575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Фото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Территория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Описание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Рекомендации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9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Ресурсная комната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Специальные парты для детей с ОВЗ. Высота -64 см., ширина – 58 см. Специальные стулья для людей с НОДА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208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Ресурсная комната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Ширина входа  – 90 см.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</a:tbl>
          </a:graphicData>
        </a:graphic>
      </p:graphicFrame>
      <p:pic>
        <p:nvPicPr>
          <p:cNvPr id="34839" name="Picture 2" descr="C:\Users\Raisa\Desktop\абд\IMG_0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204787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0" name="Picture 3" descr="C:\Users\Raisa\Desktop\абд\IMG_0245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3562350"/>
            <a:ext cx="1968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000250" y="285750"/>
            <a:ext cx="6683375" cy="7953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Итоги: </a:t>
            </a: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1000125" y="1484313"/>
            <a:ext cx="7532688" cy="508793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Лицее на 2 и 3 этажах отсутствуют оборудованные туалетные комнаты. Необходимо на каждом этаже оборудовать доступные туалетные комнаты. </a:t>
            </a:r>
          </a:p>
          <a:p>
            <a:pPr>
              <a:spcBef>
                <a:spcPct val="0"/>
              </a:spcBef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Тактильная навигация в лицее отсутствует. Необходимо организовать тактильную навигацию по всей территории лицея.</a:t>
            </a:r>
          </a:p>
          <a:p>
            <a:pPr>
              <a:spcBef>
                <a:spcPct val="0"/>
              </a:spcBef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Для людей с нарушением развития отсутствуют навигационные указатели. Необходимо организовать ее по всей территории лицея.</a:t>
            </a:r>
          </a:p>
          <a:p>
            <a:pPr>
              <a:spcBef>
                <a:spcPct val="0"/>
              </a:spcBef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Для лиц с нарушением слуха обеспечить дублирование звуковой  информации зрительной информацией (бегущая строка)</a:t>
            </a:r>
          </a:p>
          <a:p>
            <a:pPr>
              <a:spcBef>
                <a:spcPct val="0"/>
              </a:spcBef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Для лиц с нарушением слуха обеспечить Лицей переносными индукционными петлями</a:t>
            </a:r>
          </a:p>
          <a:p>
            <a:pPr>
              <a:lnSpc>
                <a:spcPct val="80000"/>
              </a:lnSpc>
            </a:pPr>
            <a:endParaRPr lang="ru-RU" sz="13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395536" y="2060849"/>
            <a:ext cx="3672408" cy="3268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4229100" y="2060575"/>
            <a:ext cx="43751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Инклюзия — это подход и философия, которая предполагает, </a:t>
            </a:r>
          </a:p>
          <a:p>
            <a:pPr algn="ctr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b="1" i="1" u="sng">
                <a:solidFill>
                  <a:srgbClr val="771F28"/>
                </a:solidFill>
                <a:latin typeface="Times New Roman" pitchFamily="18" charset="0"/>
                <a:cs typeface="Times New Roman" pitchFamily="18" charset="0"/>
              </a:rPr>
              <a:t>все ученики </a:t>
            </a:r>
          </a:p>
          <a:p>
            <a:pPr algn="ctr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получают больше социальных и образовательных возможностей</a:t>
            </a:r>
            <a:endParaRPr lang="ru-RU" sz="2800" b="1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40" y="476672"/>
            <a:ext cx="898316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>
                  <a:solidFill>
                    <a:sysClr val="windowText" lastClr="000000"/>
                  </a:solidFill>
                </a:ln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Инклюзивная школа – школа будущего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74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86513" y="2714620"/>
            <a:ext cx="244827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1857364"/>
            <a:ext cx="850112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  <p:pic>
        <p:nvPicPr>
          <p:cNvPr id="3074" name="Picture 2" descr="C:\Users\Лариса\Desktop\лето 2015\Для Харитоновой\инклю\инклюзия\Инклюзив\Фото инкл\инклюзия\2 сентября 2013 (9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786058"/>
            <a:ext cx="230425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ар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915817" y="3861104"/>
            <a:ext cx="3168352" cy="249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7893" name="Группа 5"/>
          <p:cNvGrpSpPr>
            <a:grpSpLocks/>
          </p:cNvGrpSpPr>
          <p:nvPr/>
        </p:nvGrpSpPr>
        <p:grpSpPr bwMode="auto">
          <a:xfrm>
            <a:off x="0" y="214313"/>
            <a:ext cx="9144000" cy="1785937"/>
            <a:chOff x="214282" y="142852"/>
            <a:chExt cx="8786842" cy="134036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email">
              <a:lum bright="30000"/>
            </a:blip>
            <a:srcRect/>
            <a:stretch>
              <a:fillRect/>
            </a:stretch>
          </p:blipFill>
          <p:spPr bwMode="auto">
            <a:xfrm>
              <a:off x="1714480" y="285728"/>
              <a:ext cx="5786478" cy="114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14282" y="214290"/>
              <a:ext cx="1571609" cy="1268924"/>
            </a:xfrm>
            <a:prstGeom prst="ellipse">
              <a:avLst/>
            </a:prstGeom>
            <a:ln w="63500" cap="rnd">
              <a:solidFill>
                <a:schemeClr val="accent3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5" descr="http://www.school688.ru/uploads/images/old/TAK/%D0%B8%D0%BD%D0%BA%D0%BB%D1%8E%D0%B7%D0%B8%D1%8F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286635" y="142852"/>
              <a:ext cx="1714489" cy="1280138"/>
            </a:xfrm>
            <a:prstGeom prst="ellipse">
              <a:avLst/>
            </a:prstGeom>
            <a:ln w="63500" cap="rnd">
              <a:solidFill>
                <a:schemeClr val="accent3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5"/>
          <p:cNvGrpSpPr>
            <a:grpSpLocks/>
          </p:cNvGrpSpPr>
          <p:nvPr/>
        </p:nvGrpSpPr>
        <p:grpSpPr bwMode="auto">
          <a:xfrm>
            <a:off x="142875" y="285750"/>
            <a:ext cx="8786813" cy="1339850"/>
            <a:chOff x="214282" y="142852"/>
            <a:chExt cx="8786842" cy="134036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email">
              <a:lum bright="30000"/>
            </a:blip>
            <a:srcRect/>
            <a:stretch>
              <a:fillRect/>
            </a:stretch>
          </p:blipFill>
          <p:spPr bwMode="auto">
            <a:xfrm>
              <a:off x="1714480" y="285728"/>
              <a:ext cx="5786478" cy="114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4282" y="214290"/>
              <a:ext cx="1285852" cy="1268924"/>
            </a:xfrm>
            <a:prstGeom prst="ellipse">
              <a:avLst/>
            </a:prstGeom>
            <a:ln w="63500" cap="rnd">
              <a:solidFill>
                <a:schemeClr val="accent3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5" descr="http://www.school688.ru/uploads/images/old/TAK/%D0%B8%D0%BD%D0%BA%D0%BB%D1%8E%D0%B7%D0%B8%D1%8F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715272" y="142852"/>
              <a:ext cx="1285852" cy="1280138"/>
            </a:xfrm>
            <a:prstGeom prst="ellipse">
              <a:avLst/>
            </a:prstGeom>
            <a:ln w="63500" cap="rnd">
              <a:solidFill>
                <a:schemeClr val="accent3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aphicFrame>
        <p:nvGraphicFramePr>
          <p:cNvPr id="10" name="Схема 9"/>
          <p:cNvGraphicFramePr/>
          <p:nvPr/>
        </p:nvGraphicFramePr>
        <p:xfrm>
          <a:off x="428596" y="2000240"/>
          <a:ext cx="857256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-04-09-14-16-50-1.jpeg"/>
          <p:cNvPicPr>
            <a:picLocks noChangeAspect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>
          <a:xfrm>
            <a:off x="2627784" y="2831076"/>
            <a:ext cx="6048672" cy="355030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age-04-09-14-16-50-2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7572" y="548680"/>
            <a:ext cx="3873607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411" name="AutoShape 2" descr="http://multikiru-online.org/V/volshebnyj_shkolnyj_avtob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48680"/>
            <a:ext cx="3996952" cy="1682318"/>
          </a:xfrm>
          <a:prstGeom prst="rect">
            <a:avLst/>
          </a:prstGeom>
          <a:noFill/>
        </p:spPr>
        <p:txBody>
          <a:bodyPr>
            <a:prstTxWarp prst="textCanUp">
              <a:avLst>
                <a:gd name="adj" fmla="val 89663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Волшебный </a:t>
            </a:r>
            <a:r>
              <a:rPr lang="ru-RU" sz="36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</a:rPr>
              <a:t>школьный</a:t>
            </a:r>
            <a:r>
              <a:rPr lang="ru-RU" sz="36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автобус</a:t>
            </a:r>
          </a:p>
        </p:txBody>
      </p:sp>
      <p:pic>
        <p:nvPicPr>
          <p:cNvPr id="7" name="Picture 1" descr="E:\эмблема школ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" y="3714752"/>
            <a:ext cx="1966345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31"/>
          <p:cNvGrpSpPr>
            <a:grpSpLocks/>
          </p:cNvGrpSpPr>
          <p:nvPr/>
        </p:nvGrpSpPr>
        <p:grpSpPr bwMode="auto">
          <a:xfrm>
            <a:off x="285750" y="500063"/>
            <a:ext cx="8569325" cy="5643562"/>
            <a:chOff x="467544" y="357166"/>
            <a:chExt cx="8280920" cy="6171527"/>
          </a:xfrm>
        </p:grpSpPr>
        <p:grpSp>
          <p:nvGrpSpPr>
            <p:cNvPr id="18439" name="Группа 30"/>
            <p:cNvGrpSpPr>
              <a:grpSpLocks/>
            </p:cNvGrpSpPr>
            <p:nvPr/>
          </p:nvGrpSpPr>
          <p:grpSpPr bwMode="auto">
            <a:xfrm>
              <a:off x="467544" y="1072116"/>
              <a:ext cx="8280920" cy="5456577"/>
              <a:chOff x="467544" y="1072116"/>
              <a:chExt cx="8280920" cy="545657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67544" y="1072116"/>
                <a:ext cx="8280920" cy="545657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8442" name="Рисунок 16" descr="image73719903.jp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08105" y="1560531"/>
                <a:ext cx="360039" cy="270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3" name="Рисунок 17" descr="image73719903.jp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1641" y="2816931"/>
                <a:ext cx="432048" cy="324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4" name="Рисунок 18" descr="image73719903.jp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31841" y="2438889"/>
                <a:ext cx="360040" cy="270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5" name="Рисунок 19" descr="image73719903.jpg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39953" y="2564903"/>
                <a:ext cx="384041" cy="288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6" name="Рисунок 20" descr="image73719903.jpg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11960" y="4077072"/>
                <a:ext cx="384041" cy="288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7" name="Рисунок 21" descr="image73719903.jp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940152" y="3032955"/>
                <a:ext cx="360040" cy="270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8" name="Рисунок 22" descr="image73719903.jp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99993" y="6129299"/>
                <a:ext cx="432048" cy="324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9" name="Рисунок 23" descr="image73719903.jp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7092280" y="5121187"/>
                <a:ext cx="432048" cy="324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0" name="Рисунок 24" descr="image73719903.jpg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3969" y="3429000"/>
                <a:ext cx="384042" cy="288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1" name="Рисунок 25" descr="image73719903.jp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67945" y="4977171"/>
                <a:ext cx="432048" cy="324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2" name="Рисунок 26" descr="image73719903.jpg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6012160" y="2060848"/>
                <a:ext cx="384042" cy="288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3" name="Рисунок 27" descr="image73719903.jp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6444208" y="4113075"/>
                <a:ext cx="432048" cy="324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4" name="Рисунок 28" descr="школа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80112" y="4797152"/>
                <a:ext cx="1368152" cy="1020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40" name="TextBox 29"/>
            <p:cNvSpPr txBox="1">
              <a:spLocks noChangeArrowheads="1"/>
            </p:cNvSpPr>
            <p:nvPr/>
          </p:nvSpPr>
          <p:spPr bwMode="auto">
            <a:xfrm>
              <a:off x="2143108" y="357166"/>
              <a:ext cx="4786346" cy="57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altLang="ru-RU" sz="2800" b="1" i="1">
                <a:solidFill>
                  <a:srgbClr val="00218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57313" y="6215063"/>
            <a:ext cx="6715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КАРТА-МАРШРУТ ШКОЛЬНОГО АВТОБУСА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8435" name="Заголовок 3"/>
          <p:cNvGrpSpPr>
            <a:grpSpLocks noGrp="1"/>
          </p:cNvGrpSpPr>
          <p:nvPr/>
        </p:nvGrpSpPr>
        <p:grpSpPr bwMode="auto">
          <a:xfrm>
            <a:off x="425450" y="214313"/>
            <a:ext cx="8261350" cy="1357312"/>
            <a:chOff x="214282" y="142852"/>
            <a:chExt cx="8786842" cy="134036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 cstate="email">
              <a:lum bright="30000"/>
            </a:blip>
            <a:srcRect/>
            <a:stretch>
              <a:fillRect/>
            </a:stretch>
          </p:blipFill>
          <p:spPr bwMode="auto">
            <a:xfrm>
              <a:off x="1714480" y="285728"/>
              <a:ext cx="5786478" cy="114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14282" y="214290"/>
              <a:ext cx="1285852" cy="1268924"/>
            </a:xfrm>
            <a:prstGeom prst="ellipse">
              <a:avLst/>
            </a:prstGeom>
            <a:ln w="63500" cap="rnd">
              <a:solidFill>
                <a:schemeClr val="accent3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4" name="Picture 5" descr="http://www.school688.ru/uploads/images/old/TAK/%D0%B8%D0%BD%D0%BA%D0%BB%D1%8E%D0%B7%D0%B8%D1%8F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715272" y="142852"/>
              <a:ext cx="1285852" cy="1280138"/>
            </a:xfrm>
            <a:prstGeom prst="ellipse">
              <a:avLst/>
            </a:prstGeom>
            <a:ln w="63500" cap="rnd">
              <a:solidFill>
                <a:schemeClr val="accent3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2909888"/>
            <a:ext cx="28019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ln>
                  <a:solidFill>
                    <a:srgbClr val="AC0000"/>
                  </a:solidFill>
                </a:ln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ПОЛИТИКА </a:t>
            </a:r>
            <a:br>
              <a:rPr lang="ru-RU" sz="2800" b="1" i="1" dirty="0" smtClean="0">
                <a:ln>
                  <a:solidFill>
                    <a:srgbClr val="AC0000"/>
                  </a:solidFill>
                </a:ln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n>
                  <a:solidFill>
                    <a:srgbClr val="AC0000"/>
                  </a:solidFill>
                </a:ln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ИНКЛЮЗИВНОГО ОБРАЗОВАНИЯ</a:t>
            </a:r>
            <a:endParaRPr lang="ru-RU" sz="2800" b="1" i="1" dirty="0">
              <a:ln>
                <a:solidFill>
                  <a:srgbClr val="AC0000"/>
                </a:solidFill>
              </a:ln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050" y="6519863"/>
            <a:ext cx="8890000" cy="338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2015г. – МБОУ «Школа №78» является ресурсным  Центром инклюзивного образования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54000" y="1285875"/>
            <a:ext cx="8640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«Доступная среда»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программы «Стратегия развития образования Республики Татарстан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50" y="2500313"/>
            <a:ext cx="2087563" cy="338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пандуса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7988" y="2897188"/>
            <a:ext cx="30099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0688" y="2571750"/>
            <a:ext cx="2500312" cy="338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перил</a:t>
            </a:r>
          </a:p>
        </p:txBody>
      </p:sp>
      <p:pic>
        <p:nvPicPr>
          <p:cNvPr id="194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909888"/>
            <a:ext cx="31242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3" y="4638675"/>
            <a:ext cx="24987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4638675"/>
            <a:ext cx="35591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Прямоугольник 8"/>
          <p:cNvSpPr>
            <a:spLocks noChangeArrowheads="1"/>
          </p:cNvSpPr>
          <p:nvPr/>
        </p:nvSpPr>
        <p:spPr bwMode="auto">
          <a:xfrm>
            <a:off x="3449638" y="4256088"/>
            <a:ext cx="1628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Приобретено</a:t>
            </a:r>
          </a:p>
        </p:txBody>
      </p:sp>
      <p:pic>
        <p:nvPicPr>
          <p:cNvPr id="1946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4672013"/>
            <a:ext cx="25368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Прямоугольник 9"/>
          <p:cNvSpPr>
            <a:spLocks noChangeArrowheads="1"/>
          </p:cNvSpPr>
          <p:nvPr/>
        </p:nvSpPr>
        <p:spPr bwMode="auto">
          <a:xfrm>
            <a:off x="6175375" y="6105525"/>
            <a:ext cx="28924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1400">
                <a:solidFill>
                  <a:srgbClr val="321547"/>
                </a:solidFill>
                <a:latin typeface="Times New Roman" pitchFamily="18" charset="0"/>
                <a:cs typeface="Times New Roman" pitchFamily="18" charset="0"/>
              </a:rPr>
              <a:t>Кабинет  Монтессори – педагогики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6" name="Group 36"/>
          <p:cNvGraphicFramePr>
            <a:graphicFrameLocks noGrp="1"/>
          </p:cNvGraphicFramePr>
          <p:nvPr/>
        </p:nvGraphicFramePr>
        <p:xfrm>
          <a:off x="276225" y="0"/>
          <a:ext cx="8867775" cy="6500813"/>
        </p:xfrm>
        <a:graphic>
          <a:graphicData uri="http://schemas.openxmlformats.org/drawingml/2006/table">
            <a:tbl>
              <a:tblPr/>
              <a:tblGrid>
                <a:gridCol w="2208213"/>
                <a:gridCol w="935037"/>
                <a:gridCol w="2232025"/>
                <a:gridCol w="3492500"/>
              </a:tblGrid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Фото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Территория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Описание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Рекомендации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7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Главная калитка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На парковке перед школой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есть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специально обозначенно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е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места для людей с инвалидностью. Есть удобный съезд на тротуар, сделанный вровень с землей. Тактильные направляющие – отсутствуют.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Оборудовать специальн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ую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разметк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на асфальте, сделанн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ую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черной и желтой красками по трафарету.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167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Главная калитка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Ширина  проема 1,25 м.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Необходимо оборудовать тактильными направляющими плитками. Можно совмещать плитку разного цвета и фактуры для лучшего ориентирования.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244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Вход в Лицей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Заезд ровный, без препятствий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Оборудовать тактильными направляющими. выделить контрастным цветом вход на детскую площадку. Организовать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резиновые накладки на острые части детской площадки для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Безопасности детей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</a:tbl>
          </a:graphicData>
        </a:graphic>
      </p:graphicFrame>
      <p:pic>
        <p:nvPicPr>
          <p:cNvPr id="20508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357438"/>
            <a:ext cx="17303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14813"/>
            <a:ext cx="2124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703263"/>
            <a:ext cx="1589088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39" name="Group 35"/>
          <p:cNvGraphicFramePr>
            <a:graphicFrameLocks noGrp="1"/>
          </p:cNvGraphicFramePr>
          <p:nvPr/>
        </p:nvGraphicFramePr>
        <p:xfrm>
          <a:off x="276225" y="258763"/>
          <a:ext cx="8516938" cy="6545262"/>
        </p:xfrm>
        <a:graphic>
          <a:graphicData uri="http://schemas.openxmlformats.org/drawingml/2006/table">
            <a:tbl>
              <a:tblPr/>
              <a:tblGrid>
                <a:gridCol w="2293144"/>
                <a:gridCol w="1351360"/>
                <a:gridCol w="2558653"/>
                <a:gridCol w="2313385"/>
              </a:tblGrid>
              <a:tr h="627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Фото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Территория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Описание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Рекомендации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33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Пожарный выход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Дорога, ведущая к пожарному входу находится в хорошем состоянии. Отсутствуют тактильные направляющие.  Расстояние до ручки двери изнутри – 104 см.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Оборудовать пандусом  для коляски, тактильными направляющими.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206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Тропинка ко главному входу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Высота бордюрного камня – 15 см. Оборудо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ван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съезд, вровень с основной дорогой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Есть альтернативный вариант прохода к лицею без препятствий. На альтернативном пути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хорошего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качества дорожное покрытие, отсутствуют тактильные направляющие.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Оборудовать тактильными направляющими дорожку к лицею.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2351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Главный вход в лицей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6 ступенек на входе. Высота лестницы – 93 см. На лестницу с правой стороны установлен пандус. Контрастные противоскользящие наклейки отсутствуют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Оборудовать тактильными и противоскользящими контрастными наклейками лестницу.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</a:tbl>
          </a:graphicData>
        </a:graphic>
      </p:graphicFrame>
      <p:pic>
        <p:nvPicPr>
          <p:cNvPr id="21532" name="Picture 4" descr="C:\Users\Альфия Гусмановна\Desktop\ФОТО для авг\DSC_0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2492375"/>
            <a:ext cx="190023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3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3" y="4652963"/>
            <a:ext cx="208597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463" y="908050"/>
            <a:ext cx="19081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/>
        </p:nvGraphicFramePr>
        <p:xfrm>
          <a:off x="276225" y="258763"/>
          <a:ext cx="8759825" cy="6753225"/>
        </p:xfrm>
        <a:graphic>
          <a:graphicData uri="http://schemas.openxmlformats.org/drawingml/2006/table">
            <a:tbl>
              <a:tblPr/>
              <a:tblGrid>
                <a:gridCol w="2358770"/>
                <a:gridCol w="1390033"/>
                <a:gridCol w="2475797"/>
                <a:gridCol w="2535670"/>
              </a:tblGrid>
              <a:tr h="345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Фото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Территория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Описание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Рекомендации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15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Входная дверь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Ширина входной двери – 90 см. Присутствует порог, высота – 2 см. Дверь открывается на себя, является достаточно тяжелой.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Для обеспечения беспрепятственного доступа в здание и помещения используются автоматические открыватели дверей или раздвижные двери. Возможно установить доводчик с фиксацией для двери.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2038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Вторая входная дверь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Ширина внутренней входной двери – 90 см. Ручка двери является удобной для захвата, дверь легкая. В основное время дверь является открытой постоянно. Тактильные направляющие отсутствуют. Контрастные наклейки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присутствуют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По возможности, убрать пороги. Все потенциально опасные препятствия на пути следования людей с нарушениями зрения должны быть обозначены специальными желтыми полосами или кругами (контрастные круги на дверях, контрастные полосы на ступенях).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1532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Турникеты после второй входной двери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Турникеты легко складываются в сторону, ширина – 87 см.  Турникеты не оборудованы звуковым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оповещателем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, разрешающим проход. Отсутствуют тактильные направляющие,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Оснастить турникеты звуковым сигналом для ориентации в пространстве незрячих людей. Организовать направляющие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элементы на полу. Направляющие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тактильные полосы могут быть наклеены на пол, быть прорезиненными, контрастными, 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мешающими движению людей без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инвалидности.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</a:tbl>
          </a:graphicData>
        </a:graphic>
      </p:graphicFrame>
      <p:pic>
        <p:nvPicPr>
          <p:cNvPr id="22556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2852738"/>
            <a:ext cx="110013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202238"/>
            <a:ext cx="22320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025" y="981075"/>
            <a:ext cx="20859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468</TotalTime>
  <Words>1337</Words>
  <Application>Microsoft Office PowerPoint</Application>
  <PresentationFormat>Экран (4:3)</PresentationFormat>
  <Paragraphs>320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Century Gothic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Итоги: </vt:lpstr>
      <vt:lpstr>Слайд 22</vt:lpstr>
      <vt:lpstr>Слайд 23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Лера</dc:creator>
  <cp:lastModifiedBy>User</cp:lastModifiedBy>
  <cp:revision>58</cp:revision>
  <dcterms:created xsi:type="dcterms:W3CDTF">2017-09-14T12:37:20Z</dcterms:created>
  <dcterms:modified xsi:type="dcterms:W3CDTF">2017-12-19T17:53:02Z</dcterms:modified>
</cp:coreProperties>
</file>